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9" r:id="rId1"/>
  </p:sldMasterIdLst>
  <p:notesMasterIdLst>
    <p:notesMasterId r:id="rId24"/>
  </p:notesMasterIdLst>
  <p:sldIdLst>
    <p:sldId id="256" r:id="rId2"/>
    <p:sldId id="284" r:id="rId3"/>
    <p:sldId id="260" r:id="rId4"/>
    <p:sldId id="262" r:id="rId5"/>
    <p:sldId id="282" r:id="rId6"/>
    <p:sldId id="283" r:id="rId7"/>
    <p:sldId id="264" r:id="rId8"/>
    <p:sldId id="270" r:id="rId9"/>
    <p:sldId id="281" r:id="rId10"/>
    <p:sldId id="265" r:id="rId11"/>
    <p:sldId id="266" r:id="rId12"/>
    <p:sldId id="269" r:id="rId13"/>
    <p:sldId id="268" r:id="rId14"/>
    <p:sldId id="271" r:id="rId15"/>
    <p:sldId id="272" r:id="rId16"/>
    <p:sldId id="273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84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5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55A2952-92C3-4FB7-9DC3-6965B8E75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BCF4A6-5233-42BA-8550-97450D9C40E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57F4B3-3019-49F5-A860-C3A761DFC15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14A001-3C7D-4C71-865D-E4FCB2D07CE5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258372-C374-42E3-B3B5-8E6F914F58DD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5393C3-075C-4104-8B4A-89FDC4C16A99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D934EA-A192-41B9-9F0E-98B37B60790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F03693-AC3D-453F-9B9B-CAF318F5F6B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8E2CA6-9706-46F1-9258-CB6B9C793CE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44AA98-7421-40DF-9670-B15C761C5F0C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67A78E-BF44-427C-B83C-2B201F3F9478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96A921-A056-4176-ACC6-E6FAA6D38E46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5A2952-92C3-4FB7-9DC3-6965B8E75F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2BD49D-9C6E-4AE1-91D3-57308031AB6B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DC65A5-10DB-4DEE-93D8-333C74A50CA6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002342-CC4C-40FA-90BB-C9EA1635F059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86F084-533B-4ADD-9060-5347BAAFE60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7E0D7A-E42B-4DFB-86F3-6DFB464762A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94956D-7C98-4BD7-AB8E-73F6D1FA87C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E064D3-3F67-4FCD-8700-F5FA8365F78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D7B0DA-6D7E-4DE1-AB85-76404A809DF6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4BCD0-EAD4-4F90-A9D2-63F3775D833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B5C864-F462-4302-AF9D-C1DBCC87FA78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C25B-8BE8-4DE1-A2D8-7996CC3D09AB}" type="datetime1">
              <a:rPr lang="en-US" smtClean="0"/>
              <a:pPr/>
              <a:t>1/24/2011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DCDF-7BBA-4CB9-8196-E504C488DA70}" type="datetime1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4515-8BBE-44BF-AAE3-267136ED42FF}" type="datetime1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95375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95375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57775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57775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95375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057775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4DB0-4E19-4272-A430-6B1DBB2AA495}" type="datetime1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70D7-071F-442D-B08D-B37DC11D9C07}" type="datetime1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F22-230B-4B57-B1BC-FE317290B708}" type="datetime1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81438-61B7-4413-9207-3F24C02AED32}" type="datetime1">
              <a:rPr lang="en-US" smtClean="0"/>
              <a:pPr/>
              <a:t>1/24/2011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CDF0-73F2-4787-A140-5E052582D307}" type="datetime1">
              <a:rPr lang="en-US" smtClean="0"/>
              <a:pPr/>
              <a:t>1/24/2011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fld id="{B9BC6B15-F346-4248-89C1-9E264E929888}" type="datetime1">
              <a:rPr lang="en-US" smtClean="0"/>
              <a:pPr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5965-D6F7-4895-A437-42093E53D0A1}" type="datetime1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992F0C7-EDD6-49FF-8C12-3B24F76E4472}" type="datetime1">
              <a:rPr lang="en-US" smtClean="0"/>
              <a:pPr/>
              <a:t>1/24/2011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r" eaLnBrk="1" latinLnBrk="0" hangingPunct="1"/>
            <a:fld id="{8A2DEC03-1FBA-4526-A74E-FF37373F0DAC}" type="datetime1">
              <a:rPr lang="en-US" smtClean="0"/>
              <a:pPr algn="r" eaLnBrk="1" latinLnBrk="0" hangingPunct="1"/>
              <a:t>1/24/2011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 userDrawn="1"/>
        </p:nvSpPr>
        <p:spPr bwMode="auto">
          <a:xfrm>
            <a:off x="609600" y="6288088"/>
            <a:ext cx="2468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i="1"/>
              <a:t>Entrepreneurial Finance,</a:t>
            </a:r>
            <a:r>
              <a:rPr lang="en-US" sz="1200"/>
              <a:t> 5th Edition</a:t>
            </a:r>
          </a:p>
          <a:p>
            <a:pPr>
              <a:defRPr/>
            </a:pPr>
            <a:r>
              <a:rPr lang="en-US" sz="1200"/>
              <a:t>Adelman and Marks</a:t>
            </a:r>
            <a:endParaRPr lang="en-US" sz="1400"/>
          </a:p>
        </p:txBody>
      </p:sp>
      <p:sp>
        <p:nvSpPr>
          <p:cNvPr id="13" name="Text Box 10"/>
          <p:cNvSpPr txBox="1">
            <a:spLocks noChangeArrowheads="1"/>
          </p:cNvSpPr>
          <p:nvPr userDrawn="1"/>
        </p:nvSpPr>
        <p:spPr bwMode="auto">
          <a:xfrm>
            <a:off x="6705600" y="62484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 smtClean="0">
                <a:latin typeface="Arial" charset="0"/>
                <a:ea typeface="ＭＳ Ｐゴシック" pitchFamily="18" charset="-128"/>
              </a:rPr>
              <a:t>HACC Institute for</a:t>
            </a:r>
            <a:r>
              <a:rPr lang="en-US" sz="1200" baseline="0" dirty="0" smtClean="0">
                <a:latin typeface="Arial" charset="0"/>
                <a:ea typeface="ＭＳ Ｐゴシック" pitchFamily="18" charset="-128"/>
              </a:rPr>
              <a:t> Entrepreneurial Studies</a:t>
            </a:r>
            <a:endParaRPr lang="en-US" sz="1200" dirty="0">
              <a:latin typeface="Arial" charset="0"/>
              <a:ea typeface="ＭＳ Ｐゴシック" pitchFamily="18" charset="-128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 userDrawn="1"/>
        </p:nvSpPr>
        <p:spPr bwMode="auto">
          <a:xfrm>
            <a:off x="5791200" y="61722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5" name="Text Box 13"/>
          <p:cNvSpPr txBox="1">
            <a:spLocks noChangeArrowheads="1"/>
          </p:cNvSpPr>
          <p:nvPr userDrawn="1"/>
        </p:nvSpPr>
        <p:spPr bwMode="auto">
          <a:xfrm>
            <a:off x="4327525" y="6400800"/>
            <a:ext cx="488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200"/>
              <a:t>1-</a:t>
            </a:r>
            <a:fld id="{8CC63F18-91CF-4A7C-B3C4-56EB45182C5B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Excel_97-2003_Worksheet2.xls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Excel_97-2003_Worksheet3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4.doc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Excel_97-2003_Worksheet5.xls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Microsoft_Office_Word_97_-_2003_Document6.doc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Excel_97-2003_Worksheet7.xls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3600" smtClean="0"/>
              <a:t>ENTREPRENEURIAL FINANCE</a:t>
            </a:r>
            <a:br>
              <a:rPr lang="en-US" sz="3600" smtClean="0"/>
            </a:br>
            <a:r>
              <a:rPr lang="en-US" sz="1200" smtClean="0"/>
              <a:t>Fifth Edition</a:t>
            </a:r>
            <a:r>
              <a:rPr lang="en-US" sz="3600" smtClean="0"/>
              <a:t/>
            </a:r>
            <a:br>
              <a:rPr lang="en-US" sz="3600" smtClean="0"/>
            </a:br>
            <a:endParaRPr lang="en-US" sz="36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/>
          <a:p>
            <a:r>
              <a:rPr lang="en-US" sz="3200" smtClean="0">
                <a:latin typeface="Trebuchet MS" pitchFamily="18" charset="0"/>
              </a:rPr>
              <a:t>Chapter 1</a:t>
            </a:r>
          </a:p>
          <a:p>
            <a:r>
              <a:rPr lang="en-US" sz="3200" smtClean="0"/>
              <a:t>Financial and Economic Concepts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1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Taxes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Progressive taxes: larger percentage of tax paid as income increases.</a:t>
            </a:r>
          </a:p>
          <a:p>
            <a:r>
              <a:rPr lang="en-US" smtClean="0"/>
              <a:t>Regressive taxes: larger percentage of tax paid as income decreases.</a:t>
            </a:r>
          </a:p>
          <a:p>
            <a:r>
              <a:rPr lang="en-US" smtClean="0"/>
              <a:t>Proportional taxes: percentage of tax paid remains the same at all levels of income.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10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of Progressive Tax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57200"/>
          </a:xfrm>
        </p:spPr>
        <p:txBody>
          <a:bodyPr>
            <a:normAutofit fontScale="92500" lnSpcReduction="20000"/>
          </a:bodyPr>
          <a:lstStyle/>
          <a:p>
            <a:r>
              <a:rPr lang="en-US" smtClean="0"/>
              <a:t>Formula for tax percentage paid:</a:t>
            </a:r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1447800" y="2209800"/>
          <a:ext cx="6172200" cy="839788"/>
        </p:xfrm>
        <a:graphic>
          <a:graphicData uri="http://schemas.openxmlformats.org/presentationml/2006/ole">
            <p:oleObj spid="_x0000_s2050" name="Equation" r:id="rId4" imgW="2895480" imgH="393480" progId="Equation.3">
              <p:embed/>
            </p:oleObj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1447800" y="3733800"/>
          <a:ext cx="6248400" cy="1090613"/>
        </p:xfrm>
        <a:graphic>
          <a:graphicData uri="http://schemas.openxmlformats.org/presentationml/2006/ole">
            <p:oleObj spid="_x0000_s2051" name="Equation" r:id="rId5" imgW="2400120" imgH="419040" progId="Equation.3">
              <p:embed/>
            </p:oleObj>
          </a:graphicData>
        </a:graphic>
      </p:graphicFrame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1447800" y="4953000"/>
          <a:ext cx="6248400" cy="1085850"/>
        </p:xfrm>
        <a:graphic>
          <a:graphicData uri="http://schemas.openxmlformats.org/presentationml/2006/ole">
            <p:oleObj spid="_x0000_s2052" name="Equation" r:id="rId6" imgW="2412720" imgH="419040" progId="Equation.3">
              <p:embed/>
            </p:oleObj>
          </a:graphicData>
        </a:graphic>
      </p:graphicFrame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685800" y="3200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8080"/>
              </a:buClr>
              <a:buFont typeface="Wingdings" pitchFamily="18" charset="2"/>
              <a:buChar char="§"/>
            </a:pPr>
            <a:r>
              <a:rPr lang="en-US"/>
              <a:t>Income tax is progressive: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11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/>
      <p:bldP spid="153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Example of Regressive Tax</a:t>
            </a:r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1447800" y="2514600"/>
          <a:ext cx="5410200" cy="914400"/>
        </p:xfrm>
        <a:graphic>
          <a:graphicData uri="http://schemas.openxmlformats.org/presentationml/2006/ole">
            <p:oleObj spid="_x0000_s3074" name="Equation" r:id="rId4" imgW="2349360" imgH="419040" progId="Equation.3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1524000" y="4495800"/>
          <a:ext cx="6137275" cy="1066800"/>
        </p:xfrm>
        <a:graphic>
          <a:graphicData uri="http://schemas.openxmlformats.org/presentationml/2006/ole">
            <p:oleObj spid="_x0000_s3075" name="Microsoft Equation 3.0" r:id="rId5" imgW="2577960" imgH="419040" progId="Equation.3">
              <p:embed/>
            </p:oleObj>
          </a:graphicData>
        </a:graphic>
      </p:graphicFrame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762000" y="1143000"/>
            <a:ext cx="7772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8080"/>
              </a:buClr>
              <a:buFont typeface="Wingdings" pitchFamily="18" charset="2"/>
              <a:buChar char="§"/>
            </a:pPr>
            <a:r>
              <a:rPr lang="en-US"/>
              <a:t>Sales tax is regressive:</a:t>
            </a:r>
          </a:p>
          <a:p>
            <a:pPr marL="742950" lvl="1" indent="-285750">
              <a:spcBef>
                <a:spcPct val="20000"/>
              </a:spcBef>
              <a:buSzPct val="90000"/>
              <a:buFont typeface="Times New Roman" pitchFamily="18" charset="0"/>
              <a:buChar char="›"/>
            </a:pPr>
            <a:r>
              <a:rPr lang="en-US" sz="2000"/>
              <a:t>Income = $20,000; savings = 0; sales tax = 5%</a:t>
            </a:r>
          </a:p>
          <a:p>
            <a:pPr marL="742950" lvl="1" indent="-285750">
              <a:spcBef>
                <a:spcPct val="20000"/>
              </a:spcBef>
              <a:buSzPct val="90000"/>
              <a:buFont typeface="Times New Roman" pitchFamily="18" charset="0"/>
              <a:buChar char="›"/>
            </a:pPr>
            <a:r>
              <a:rPr lang="en-US" sz="2000"/>
              <a:t>Sales tax paid = $20,000 x 0.05 = 1,000</a:t>
            </a: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685800" y="3505200"/>
            <a:ext cx="777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SzPct val="90000"/>
              <a:buFont typeface="Times New Roman" pitchFamily="18" charset="0"/>
              <a:buChar char="›"/>
            </a:pPr>
            <a:r>
              <a:rPr lang="en-US" sz="2000"/>
              <a:t>Income = $60,000; savings = $10,000; sales tax = 5%</a:t>
            </a:r>
          </a:p>
          <a:p>
            <a:pPr marL="742950" lvl="1" indent="-285750">
              <a:spcBef>
                <a:spcPct val="20000"/>
              </a:spcBef>
              <a:buSzPct val="90000"/>
              <a:buFont typeface="Times New Roman" pitchFamily="18" charset="0"/>
              <a:buChar char="›"/>
            </a:pPr>
            <a:r>
              <a:rPr lang="en-US" sz="2000"/>
              <a:t>Sales tax paid = $50,000 x 0.05 = $2,500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12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of Proportional Tax</a:t>
            </a:r>
          </a:p>
        </p:txBody>
      </p:sp>
      <p:sp>
        <p:nvSpPr>
          <p:cNvPr id="21507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543800" cy="3505200"/>
          </a:xfrm>
        </p:spPr>
        <p:txBody>
          <a:bodyPr/>
          <a:lstStyle/>
          <a:p>
            <a:r>
              <a:rPr lang="en-US" smtClean="0"/>
              <a:t>Formula for tax percentage paid:</a:t>
            </a:r>
          </a:p>
          <a:p>
            <a:pPr lvl="1"/>
            <a:r>
              <a:rPr lang="en-US" smtClean="0"/>
              <a:t>Medicare tax is 1.45%</a:t>
            </a:r>
          </a:p>
          <a:p>
            <a:pPr lvl="1"/>
            <a:r>
              <a:rPr lang="en-US" smtClean="0"/>
              <a:t>Annual income $30,000</a:t>
            </a:r>
          </a:p>
          <a:p>
            <a:pPr lvl="1"/>
            <a:r>
              <a:rPr lang="en-US" smtClean="0"/>
              <a:t>Medicare tax = $30,000 x 0.0145 = $435</a:t>
            </a:r>
          </a:p>
          <a:p>
            <a:pPr lvl="1"/>
            <a:r>
              <a:rPr lang="en-US" smtClean="0"/>
              <a:t>Annual income $500,000</a:t>
            </a:r>
          </a:p>
          <a:p>
            <a:pPr lvl="1"/>
            <a:r>
              <a:rPr lang="en-US" smtClean="0"/>
              <a:t>Medicare tax=$500,000 x 0.0145 = $7,250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13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Flat Tax Proposal</a:t>
            </a: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2286000" y="1600200"/>
          <a:ext cx="4362450" cy="4495800"/>
        </p:xfrm>
        <a:graphic>
          <a:graphicData uri="http://schemas.openxmlformats.org/presentationml/2006/ole">
            <p:oleObj spid="_x0000_s4098" name="Worksheet" r:id="rId4" imgW="2684520" imgH="2781360" progId="Excel.Sheet.8">
              <p:embed/>
            </p:oleObj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14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Factors Affecting Interest Rates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Times" pitchFamily="18" charset="0"/>
              </a:rPr>
              <a:t>The </a:t>
            </a:r>
            <a:r>
              <a:rPr lang="en-US" b="1" smtClean="0">
                <a:latin typeface="Times" pitchFamily="18" charset="0"/>
              </a:rPr>
              <a:t>supply of money saved</a:t>
            </a:r>
            <a:r>
              <a:rPr lang="en-US" smtClean="0">
                <a:latin typeface="Times" pitchFamily="18" charset="0"/>
              </a:rPr>
              <a:t> is primarily the total money that is placed in demand deposit (checking) accounts, savings accounts, and money market mutual funds. </a:t>
            </a:r>
          </a:p>
          <a:p>
            <a:r>
              <a:rPr lang="en-US" smtClean="0">
                <a:latin typeface="Times" pitchFamily="18" charset="0"/>
              </a:rPr>
              <a:t>The </a:t>
            </a:r>
            <a:r>
              <a:rPr lang="en-US" b="1" smtClean="0">
                <a:latin typeface="Times" pitchFamily="18" charset="0"/>
              </a:rPr>
              <a:t>demand for borrowed funds</a:t>
            </a:r>
            <a:r>
              <a:rPr lang="en-US" smtClean="0">
                <a:latin typeface="Times" pitchFamily="18" charset="0"/>
              </a:rPr>
              <a:t> is all of the money that is demanded in our economy at a given price.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15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990600"/>
          </a:xfrm>
          <a:noFill/>
        </p:spPr>
        <p:txBody>
          <a:bodyPr>
            <a:normAutofit fontScale="90000"/>
          </a:bodyPr>
          <a:lstStyle/>
          <a:p>
            <a:r>
              <a:rPr lang="en-US" smtClean="0"/>
              <a:t>Factors Affecting Interest Rates </a:t>
            </a:r>
            <a:r>
              <a:rPr lang="en-US" i="1" smtClean="0"/>
              <a:t>(continued)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7772400" cy="4572000"/>
          </a:xfrm>
        </p:spPr>
        <p:txBody>
          <a:bodyPr/>
          <a:lstStyle/>
          <a:p>
            <a:r>
              <a:rPr lang="en-US" b="1" smtClean="0">
                <a:latin typeface="Times" pitchFamily="18" charset="0"/>
              </a:rPr>
              <a:t>Federal Reserve Policy</a:t>
            </a:r>
          </a:p>
          <a:p>
            <a:pPr lvl="1"/>
            <a:r>
              <a:rPr lang="en-US" b="1" smtClean="0">
                <a:latin typeface="Times" pitchFamily="18" charset="0"/>
              </a:rPr>
              <a:t>The Federal Reserve</a:t>
            </a:r>
            <a:r>
              <a:rPr lang="en-US" smtClean="0">
                <a:latin typeface="Times" pitchFamily="18" charset="0"/>
              </a:rPr>
              <a:t> is the central bank of the United States. </a:t>
            </a:r>
          </a:p>
          <a:p>
            <a:r>
              <a:rPr lang="en-US" b="1" smtClean="0">
                <a:latin typeface="Times" pitchFamily="18" charset="0"/>
              </a:rPr>
              <a:t>Risk</a:t>
            </a:r>
            <a:endParaRPr lang="en-US" smtClean="0">
              <a:latin typeface="Times" pitchFamily="18" charset="0"/>
            </a:endParaRPr>
          </a:p>
          <a:p>
            <a:pPr lvl="1"/>
            <a:r>
              <a:rPr lang="en-US" b="1" smtClean="0">
                <a:latin typeface="Times" pitchFamily="18" charset="0"/>
              </a:rPr>
              <a:t>Systematic Risk</a:t>
            </a:r>
            <a:r>
              <a:rPr lang="en-US" smtClean="0">
                <a:latin typeface="Times" pitchFamily="18" charset="0"/>
              </a:rPr>
              <a:t>: Risk associated with economic, political, and sociological changes that affect all participants on an equal basis.</a:t>
            </a:r>
          </a:p>
          <a:p>
            <a:pPr lvl="1"/>
            <a:r>
              <a:rPr lang="en-US" b="1" smtClean="0">
                <a:latin typeface="Times" pitchFamily="18" charset="0"/>
              </a:rPr>
              <a:t>Unsystematic Risk</a:t>
            </a:r>
            <a:r>
              <a:rPr lang="en-US" smtClean="0">
                <a:latin typeface="Times" pitchFamily="18" charset="0"/>
              </a:rPr>
              <a:t>: Risk unique to an individual, firm, or industry.</a:t>
            </a:r>
          </a:p>
          <a:p>
            <a:endParaRPr lang="en-US" smtClean="0">
              <a:latin typeface="Times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16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685800" y="754063"/>
          <a:ext cx="8153400" cy="5049837"/>
        </p:xfrm>
        <a:graphic>
          <a:graphicData uri="http://schemas.openxmlformats.org/presentationml/2006/ole">
            <p:oleObj spid="_x0000_s5122" name="Worksheet" r:id="rId4" imgW="5483160" imgH="3032640" progId="Excel.Sheet.8">
              <p:embed/>
            </p:oleObj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17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685800" y="381000"/>
          <a:ext cx="7848600" cy="5562600"/>
        </p:xfrm>
        <a:graphic>
          <a:graphicData uri="http://schemas.openxmlformats.org/presentationml/2006/ole">
            <p:oleObj spid="_x0000_s6146" name="Document" r:id="rId4" imgW="5477040" imgH="3398760" progId="Word.Document.8">
              <p:embed/>
            </p:oleObj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18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2971800" y="304800"/>
          <a:ext cx="3514725" cy="5638800"/>
        </p:xfrm>
        <a:graphic>
          <a:graphicData uri="http://schemas.openxmlformats.org/presentationml/2006/ole">
            <p:oleObj spid="_x0000_s7170" name="Worksheet" r:id="rId4" imgW="2235960" imgH="4846320" progId="Excel.Sheet.8">
              <p:embed/>
            </p:oleObj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19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One Objectives</a:t>
            </a:r>
            <a:endParaRPr lang="en-US" dirty="0"/>
          </a:p>
        </p:txBody>
      </p:sp>
      <p:pic>
        <p:nvPicPr>
          <p:cNvPr id="645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279" y="762000"/>
            <a:ext cx="8528641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2</a:t>
            </a:fld>
            <a:endParaRPr kumimoji="0"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914400" y="306388"/>
          <a:ext cx="7543800" cy="5637212"/>
        </p:xfrm>
        <a:graphic>
          <a:graphicData uri="http://schemas.openxmlformats.org/presentationml/2006/ole">
            <p:oleObj spid="_x0000_s8194" name="Document" r:id="rId4" imgW="5477040" imgH="3612240" progId="Word.Document.8">
              <p:embed/>
            </p:oleObj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20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auto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57200"/>
            <a:ext cx="7543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21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1143000"/>
            <a:ext cx="8458200" cy="48768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22</a:t>
            </a:fld>
            <a:endParaRPr kumimoji="0" lang="en-US" dirty="0">
              <a:solidFill>
                <a:srgbClr val="FFFFFF"/>
              </a:solidFill>
            </a:endParaRPr>
          </a:p>
        </p:txBody>
      </p:sp>
      <p:graphicFrame>
        <p:nvGraphicFramePr>
          <p:cNvPr id="9218" name="Object 25"/>
          <p:cNvGraphicFramePr>
            <a:graphicFrameLocks noChangeAspect="1"/>
          </p:cNvGraphicFramePr>
          <p:nvPr/>
        </p:nvGraphicFramePr>
        <p:xfrm>
          <a:off x="533400" y="1752600"/>
          <a:ext cx="7962900" cy="3367088"/>
        </p:xfrm>
        <a:graphic>
          <a:graphicData uri="http://schemas.openxmlformats.org/presentationml/2006/ole">
            <p:oleObj spid="_x0000_s9218" name="Worksheet" r:id="rId4" imgW="4505378" imgH="190505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Opportunity Costs</a:t>
            </a:r>
          </a:p>
        </p:txBody>
      </p:sp>
      <p:sp>
        <p:nvSpPr>
          <p:cNvPr id="14339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highest value that is surrendered when a decision to invest funds is made.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3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Choices Available for Funds</a:t>
            </a:r>
          </a:p>
        </p:txBody>
      </p:sp>
      <p:graphicFrame>
        <p:nvGraphicFramePr>
          <p:cNvPr id="10288" name="Group 48"/>
          <p:cNvGraphicFramePr>
            <a:graphicFrameLocks noGrp="1"/>
          </p:cNvGraphicFramePr>
          <p:nvPr>
            <p:ph type="tbl" idx="1"/>
          </p:nvPr>
        </p:nvGraphicFramePr>
        <p:xfrm>
          <a:off x="762000" y="1905000"/>
          <a:ext cx="7772400" cy="4114802"/>
        </p:xfrm>
        <a:graphic>
          <a:graphicData uri="http://schemas.openxmlformats.org/drawingml/2006/table">
            <a:tbl>
              <a:tblPr/>
              <a:tblGrid>
                <a:gridCol w="4264025"/>
                <a:gridCol w="3508375"/>
              </a:tblGrid>
              <a:tr h="511175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Table 1-1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Expected Financial Returns of Investment Opportunity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59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Investment Opportunity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Expected Annual Return (%)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Purchase stock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Purchase home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Purchase bonds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Place money in bank savings account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Purchase new car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-15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11175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Opportunity Cost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95375" y="1981200"/>
            <a:ext cx="7439025" cy="4114800"/>
          </a:xfrm>
        </p:spPr>
        <p:txBody>
          <a:bodyPr/>
          <a:lstStyle/>
          <a:p>
            <a:r>
              <a:rPr lang="en-US" smtClean="0"/>
              <a:t>Decide to purchase car</a:t>
            </a:r>
          </a:p>
          <a:p>
            <a:endParaRPr lang="en-US" smtClean="0"/>
          </a:p>
          <a:p>
            <a:r>
              <a:rPr lang="en-US" smtClean="0"/>
              <a:t>Opportunity cost = Stock</a:t>
            </a:r>
          </a:p>
          <a:p>
            <a:endParaRPr lang="en-US" smtClean="0"/>
          </a:p>
          <a:p>
            <a:endParaRPr lang="en-US" sz="2000" smtClean="0"/>
          </a:p>
          <a:p>
            <a:endParaRPr lang="en-US" sz="2000" smtClean="0"/>
          </a:p>
          <a:p>
            <a:endParaRPr lang="en-US" sz="2000" smtClean="0"/>
          </a:p>
          <a:p>
            <a:endParaRPr lang="en-US" sz="2000" smtClean="0"/>
          </a:p>
          <a:p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2286000"/>
            <a:ext cx="7315200" cy="2971800"/>
          </a:xfrm>
        </p:spPr>
        <p:txBody>
          <a:bodyPr/>
          <a:lstStyle/>
          <a:p>
            <a:r>
              <a:rPr lang="en-US" dirty="0" smtClean="0"/>
              <a:t>However, if you decided to purchase stock rather than the car</a:t>
            </a:r>
          </a:p>
          <a:p>
            <a:pPr>
              <a:buFont typeface="Wingdings" pitchFamily="18" charset="2"/>
              <a:buNone/>
            </a:pPr>
            <a:endParaRPr lang="en-US" dirty="0" smtClean="0"/>
          </a:p>
          <a:p>
            <a:r>
              <a:rPr lang="en-US" dirty="0" smtClean="0"/>
              <a:t>Opportunity cost = Home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Income, Expenditures, and Taxes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Gross income is all of the money received from all sources during the year.</a:t>
            </a:r>
          </a:p>
          <a:p>
            <a:pPr lvl="1"/>
            <a:r>
              <a:rPr lang="en-US" smtClean="0"/>
              <a:t>Wages</a:t>
            </a:r>
          </a:p>
          <a:p>
            <a:pPr lvl="1"/>
            <a:r>
              <a:rPr lang="en-US" smtClean="0"/>
              <a:t>Tips</a:t>
            </a:r>
          </a:p>
          <a:p>
            <a:pPr lvl="1"/>
            <a:r>
              <a:rPr lang="en-US" smtClean="0"/>
              <a:t>Interest earned on savings and bonds</a:t>
            </a:r>
          </a:p>
          <a:p>
            <a:pPr lvl="1"/>
            <a:r>
              <a:rPr lang="en-US" smtClean="0"/>
              <a:t>Income from rental property</a:t>
            </a:r>
          </a:p>
          <a:p>
            <a:pPr lvl="1"/>
            <a:r>
              <a:rPr lang="en-US" smtClean="0"/>
              <a:t>Profits to entrepreneurs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7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smtClean="0"/>
              <a:t>Basic Income Calculations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772400" cy="4495800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Gross income - taxes = Disposable income</a:t>
            </a:r>
          </a:p>
          <a:p>
            <a:pPr lvl="1"/>
            <a:r>
              <a:rPr lang="en-US" smtClean="0"/>
              <a:t>For most of us, disposable income is take-home pay.</a:t>
            </a:r>
          </a:p>
          <a:p>
            <a:r>
              <a:rPr lang="en-US" smtClean="0"/>
              <a:t>Disposable income - Fixed expenses = Discretionary income</a:t>
            </a:r>
          </a:p>
          <a:p>
            <a:pPr lvl="1"/>
            <a:r>
              <a:rPr lang="en-US" smtClean="0"/>
              <a:t>Fixed expenses are contractual obligations like rent, utilities, insurance, and car payments.</a:t>
            </a:r>
          </a:p>
          <a:p>
            <a:pPr lvl="1"/>
            <a:r>
              <a:rPr lang="en-US" smtClean="0"/>
              <a:t>Discretionary income is that we can spend or save.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8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82"/>
          <p:cNvGraphicFramePr>
            <a:graphicFrameLocks noChangeAspect="1"/>
          </p:cNvGraphicFramePr>
          <p:nvPr/>
        </p:nvGraphicFramePr>
        <p:xfrm>
          <a:off x="152400" y="1295400"/>
          <a:ext cx="8775975" cy="3810000"/>
        </p:xfrm>
        <a:graphic>
          <a:graphicData uri="http://schemas.openxmlformats.org/presentationml/2006/ole">
            <p:oleObj spid="_x0000_s1026" name="Worksheet" r:id="rId4" imgW="5762608" imgH="2495685" progId="Excel.Sheet.8">
              <p:embed/>
            </p:oleObj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9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1601</TotalTime>
  <Words>501</Words>
  <Application>Microsoft Office PowerPoint</Application>
  <PresentationFormat>On-screen Show (4:3)</PresentationFormat>
  <Paragraphs>116</Paragraphs>
  <Slides>22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Technic</vt:lpstr>
      <vt:lpstr>Worksheet</vt:lpstr>
      <vt:lpstr>Equation</vt:lpstr>
      <vt:lpstr>Microsoft Equation 3.0</vt:lpstr>
      <vt:lpstr>Document</vt:lpstr>
      <vt:lpstr>Microsoft Office Excel 97-2003 Worksheet</vt:lpstr>
      <vt:lpstr>ENTREPRENEURIAL FINANCE Fifth Edition </vt:lpstr>
      <vt:lpstr>Chapter One Objectives</vt:lpstr>
      <vt:lpstr>Opportunity Costs</vt:lpstr>
      <vt:lpstr>Choices Available for Funds</vt:lpstr>
      <vt:lpstr>Examples of Opportunity Cost</vt:lpstr>
      <vt:lpstr>Slide 6</vt:lpstr>
      <vt:lpstr>Income, Expenditures, and Taxes</vt:lpstr>
      <vt:lpstr>Basic Income Calculations</vt:lpstr>
      <vt:lpstr>Slide 9</vt:lpstr>
      <vt:lpstr>Taxes</vt:lpstr>
      <vt:lpstr>Example of Progressive Tax</vt:lpstr>
      <vt:lpstr>Example of Regressive Tax</vt:lpstr>
      <vt:lpstr>Example of Proportional Tax</vt:lpstr>
      <vt:lpstr>Flat Tax Proposal</vt:lpstr>
      <vt:lpstr>Factors Affecting Interest Rates</vt:lpstr>
      <vt:lpstr>Factors Affecting Interest Rates (continued)</vt:lpstr>
      <vt:lpstr>Slide 17</vt:lpstr>
      <vt:lpstr>Slide 18</vt:lpstr>
      <vt:lpstr>Slide 19</vt:lpstr>
      <vt:lpstr>Slide 20</vt:lpstr>
      <vt:lpstr>Slide 21</vt:lpstr>
      <vt:lpstr>Slide 22</vt:lpstr>
    </vt:vector>
  </TitlesOfParts>
  <Company>DeVry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Entrepreneurial Finance</dc:title>
  <dc:creator>Philip J. Adelman</dc:creator>
  <cp:lastModifiedBy>User</cp:lastModifiedBy>
  <cp:revision>41</cp:revision>
  <dcterms:created xsi:type="dcterms:W3CDTF">1999-07-29T17:46:53Z</dcterms:created>
  <dcterms:modified xsi:type="dcterms:W3CDTF">2011-01-24T15:01:06Z</dcterms:modified>
</cp:coreProperties>
</file>